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</p:sldIdLst>
  <p:sldSz cy="5143500" cx="9144000"/>
  <p:notesSz cx="6858000" cy="9144000"/>
  <p:embeddedFontLst>
    <p:embeddedFont>
      <p:font typeface="Roboto Slab"/>
      <p:regular r:id="rId30"/>
      <p:bold r:id="rId31"/>
    </p:embeddedFont>
    <p:embeddedFont>
      <p:font typeface="Roboto"/>
      <p:regular r:id="rId32"/>
      <p:bold r:id="rId33"/>
      <p:italic r:id="rId34"/>
      <p:boldItalic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Slab-bold.fntdata"/><Relationship Id="rId30" Type="http://schemas.openxmlformats.org/officeDocument/2006/relationships/font" Target="fonts/RobotoSlab-regular.fntdata"/><Relationship Id="rId11" Type="http://schemas.openxmlformats.org/officeDocument/2006/relationships/slide" Target="slides/slide6.xml"/><Relationship Id="rId33" Type="http://schemas.openxmlformats.org/officeDocument/2006/relationships/font" Target="fonts/Roboto-bold.fntdata"/><Relationship Id="rId10" Type="http://schemas.openxmlformats.org/officeDocument/2006/relationships/slide" Target="slides/slide5.xml"/><Relationship Id="rId32" Type="http://schemas.openxmlformats.org/officeDocument/2006/relationships/font" Target="fonts/Roboto-regular.fntdata"/><Relationship Id="rId13" Type="http://schemas.openxmlformats.org/officeDocument/2006/relationships/slide" Target="slides/slide8.xml"/><Relationship Id="rId35" Type="http://schemas.openxmlformats.org/officeDocument/2006/relationships/font" Target="fonts/Roboto-boldItalic.fntdata"/><Relationship Id="rId12" Type="http://schemas.openxmlformats.org/officeDocument/2006/relationships/slide" Target="slides/slide7.xml"/><Relationship Id="rId34" Type="http://schemas.openxmlformats.org/officeDocument/2006/relationships/font" Target="fonts/Roboto-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d897e06051_2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d897e06051_2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d897e06051_2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d897e06051_2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d897e06051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d897e06051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d897e06051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d897e06051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43e1cae55eb43e5c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43e1cae55eb43e5c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d897e06051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d897e06051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d897e06051_0_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d897e06051_0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43e1cae55eb43e5c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43e1cae55eb43e5c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43e1cae55eb43e5c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43e1cae55eb43e5c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43e1cae55eb43e5c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43e1cae55eb43e5c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d8a2b3ac4c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d8a2b3ac4c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43e1cae55eb43e5c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43e1cae55eb43e5c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d897e06051_0_1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d897e06051_0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d897e06051_0_1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d897e06051_0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d897e06051_0_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d897e06051_0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d8a2b3ac4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d8a2b3ac4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d897e06051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d897e06051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@Elijah I’m gonna remove the part in the green in you don’t mind cause i think we just have to introduce our topic!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is considered large when it requires more than one computer to be processed; this is where our map reduce function comes into play.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d897e06051_2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d897e06051_2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d897e06051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d897e06051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d897e06051_2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d897e06051_2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d897e06051_2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d897e06051_2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d897e06051_2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d897e06051_2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d897e06051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d897e06051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1524800" y="672606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1" name="Google Shape;11;p2"/>
          <p:cNvSpPr/>
          <p:nvPr/>
        </p:nvSpPr>
        <p:spPr>
          <a:xfrm rot="10800000">
            <a:off x="6537563" y="33429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sp>
      <p:cxnSp>
        <p:nvCxnSpPr>
          <p:cNvPr id="12" name="Google Shape;12;p2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/>
          <p:nvPr/>
        </p:nvSpPr>
        <p:spPr>
          <a:xfrm>
            <a:off x="150" y="5076825"/>
            <a:ext cx="9143700" cy="66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1"/>
          <p:cNvSpPr txBox="1"/>
          <p:nvPr>
            <p:ph hasCustomPrompt="1" type="title"/>
          </p:nvPr>
        </p:nvSpPr>
        <p:spPr>
          <a:xfrm>
            <a:off x="387900" y="1152450"/>
            <a:ext cx="83682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11"/>
          <p:cNvSpPr txBox="1"/>
          <p:nvPr>
            <p:ph idx="1" type="body"/>
          </p:nvPr>
        </p:nvSpPr>
        <p:spPr>
          <a:xfrm>
            <a:off x="387900" y="2919450"/>
            <a:ext cx="83682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6" name="Google Shape;56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" name="Google Shape;18;p3"/>
          <p:cNvSpPr txBox="1"/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Google Shape;21;p4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" name="Google Shape;22;p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Google Shape;26;p5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" name="Google Shape;27;p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3879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7562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Google Shape;35;p7"/>
          <p:cNvCxnSpPr/>
          <p:nvPr/>
        </p:nvCxnSpPr>
        <p:spPr>
          <a:xfrm>
            <a:off x="489218" y="1412277"/>
            <a:ext cx="3315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6" name="Google Shape;36;p7"/>
          <p:cNvSpPr txBox="1"/>
          <p:nvPr>
            <p:ph type="title"/>
          </p:nvPr>
        </p:nvSpPr>
        <p:spPr>
          <a:xfrm>
            <a:off x="3879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7" name="Google Shape;37;p7"/>
          <p:cNvSpPr txBox="1"/>
          <p:nvPr>
            <p:ph idx="1" type="body"/>
          </p:nvPr>
        </p:nvSpPr>
        <p:spPr>
          <a:xfrm>
            <a:off x="387900" y="1594025"/>
            <a:ext cx="2808000" cy="268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8" name="Google Shape;3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1" name="Google Shape;41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4" name="Google Shape;44;p9"/>
          <p:cNvCxnSpPr/>
          <p:nvPr/>
        </p:nvCxnSpPr>
        <p:spPr>
          <a:xfrm>
            <a:off x="5029675" y="4495503"/>
            <a:ext cx="540900" cy="0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5" name="Google Shape;45;p9"/>
          <p:cNvSpPr txBox="1"/>
          <p:nvPr>
            <p:ph type="title"/>
          </p:nvPr>
        </p:nvSpPr>
        <p:spPr>
          <a:xfrm>
            <a:off x="265500" y="1209075"/>
            <a:ext cx="4045200" cy="15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46" name="Google Shape;46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8" name="Google Shape;4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 txBox="1"/>
          <p:nvPr>
            <p:ph idx="1" type="body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1pPr>
          </a:lstStyle>
          <a:p/>
        </p:txBody>
      </p:sp>
      <p:sp>
        <p:nvSpPr>
          <p:cNvPr id="51" name="Google Shape;51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rina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Relationship Id="rId4" Type="http://schemas.openxmlformats.org/officeDocument/2006/relationships/image" Target="../media/image2.png"/><Relationship Id="rId5" Type="http://schemas.openxmlformats.org/officeDocument/2006/relationships/image" Target="../media/image1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jpg"/><Relationship Id="rId4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3"/>
          <p:cNvSpPr txBox="1"/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Covid-19 Symptom Checker</a:t>
            </a:r>
            <a:endParaRPr/>
          </a:p>
        </p:txBody>
      </p:sp>
      <p:sp>
        <p:nvSpPr>
          <p:cNvPr id="64" name="Google Shape;64;p13"/>
          <p:cNvSpPr txBox="1"/>
          <p:nvPr>
            <p:ph idx="1" type="subTitle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By: Cameron Dyas, Reshma Luke and Elijah Judge </a:t>
            </a:r>
            <a:endParaRPr/>
          </a:p>
        </p:txBody>
      </p:sp>
      <p:pic>
        <p:nvPicPr>
          <p:cNvPr id="65" name="Google Shape;6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6121" y="3958450"/>
            <a:ext cx="2238425" cy="78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6121" y="3958450"/>
            <a:ext cx="2238425" cy="78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68671" y="728271"/>
            <a:ext cx="1457400" cy="145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2"/>
          <p:cNvSpPr txBox="1"/>
          <p:nvPr>
            <p:ph type="title"/>
          </p:nvPr>
        </p:nvSpPr>
        <p:spPr>
          <a:xfrm>
            <a:off x="387900" y="0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Cleaning cont.</a:t>
            </a:r>
            <a:endParaRPr/>
          </a:p>
        </p:txBody>
      </p:sp>
      <p:sp>
        <p:nvSpPr>
          <p:cNvPr id="129" name="Google Shape;129;p22"/>
          <p:cNvSpPr txBox="1"/>
          <p:nvPr>
            <p:ph idx="1" type="body"/>
          </p:nvPr>
        </p:nvSpPr>
        <p:spPr>
          <a:xfrm>
            <a:off x="387900" y="881564"/>
            <a:ext cx="8368200" cy="27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After we determined there were no null values we listed the counts of the totals of all the yes’s and no’s in order to determine </a:t>
            </a:r>
            <a:r>
              <a:rPr lang="en" sz="1300"/>
              <a:t>which</a:t>
            </a:r>
            <a:r>
              <a:rPr lang="en" sz="1300"/>
              <a:t> attributes were relevant (fig1)</a:t>
            </a:r>
            <a:endParaRPr sz="13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We determined from (fig1) which values were irrelevant attributes (fig2). Age_0-60for example had the same amounts of yes and nos making all the age headers irrelevant. </a:t>
            </a:r>
            <a:endParaRPr sz="12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130" name="Google Shape;13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8694" y="1996350"/>
            <a:ext cx="1594975" cy="2718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91249" y="2512051"/>
            <a:ext cx="3142950" cy="2202825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2"/>
          <p:cNvSpPr txBox="1"/>
          <p:nvPr/>
        </p:nvSpPr>
        <p:spPr>
          <a:xfrm>
            <a:off x="1248725" y="4712925"/>
            <a:ext cx="55209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Figure 5</a:t>
            </a:r>
            <a:endParaRPr>
              <a:solidFill>
                <a:schemeClr val="accent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3" name="Google Shape;133;p22"/>
          <p:cNvSpPr txBox="1"/>
          <p:nvPr/>
        </p:nvSpPr>
        <p:spPr>
          <a:xfrm>
            <a:off x="6422338" y="4714875"/>
            <a:ext cx="55209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Figure 6</a:t>
            </a:r>
            <a:endParaRPr>
              <a:solidFill>
                <a:schemeClr val="accent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05950" y="2571750"/>
            <a:ext cx="2653551" cy="2810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3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Cleaning Conclusion</a:t>
            </a:r>
            <a:endParaRPr/>
          </a:p>
        </p:txBody>
      </p:sp>
      <p:sp>
        <p:nvSpPr>
          <p:cNvPr id="140" name="Google Shape;140;p23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In hindsight we decided to try and keep the irrelevant attributes of Severity_mild through severe because as we stated, our hypothesis was that we could use the Naive Bayes algorithm with those headers as our labels.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From our slide on Data Transformation, we tried to combine these in order to have it as our label Has-Covid.</a:t>
            </a:r>
            <a:endParaRPr sz="14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Char char="●"/>
            </a:pPr>
            <a:r>
              <a:rPr lang="en" sz="1300">
                <a:solidFill>
                  <a:srgbClr val="FFFFFF"/>
                </a:solidFill>
              </a:rPr>
              <a:t>This along with our data set being entirely </a:t>
            </a:r>
            <a:r>
              <a:rPr lang="en" sz="1300">
                <a:solidFill>
                  <a:srgbClr val="FFFFFF"/>
                </a:solidFill>
              </a:rPr>
              <a:t>binary</a:t>
            </a:r>
            <a:r>
              <a:rPr lang="en" sz="1300">
                <a:solidFill>
                  <a:srgbClr val="FFFFFF"/>
                </a:solidFill>
              </a:rPr>
              <a:t> led to our model overfitting.</a:t>
            </a:r>
            <a:endParaRPr sz="1300">
              <a:solidFill>
                <a:srgbClr val="FFFFFF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Char char="●"/>
            </a:pPr>
            <a:r>
              <a:rPr lang="en" sz="1300">
                <a:solidFill>
                  <a:srgbClr val="FFFFFF"/>
                </a:solidFill>
              </a:rPr>
              <a:t>The image on the right is a heat map which we made in python and it also</a:t>
            </a:r>
            <a:endParaRPr sz="1300"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300">
                <a:solidFill>
                  <a:srgbClr val="FFFFFF"/>
                </a:solidFill>
              </a:rPr>
              <a:t>shows further which attributes are irrelevant.</a:t>
            </a:r>
            <a:endParaRPr sz="13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Training Phase</a:t>
            </a:r>
            <a:endParaRPr/>
          </a:p>
        </p:txBody>
      </p:sp>
      <p:sp>
        <p:nvSpPr>
          <p:cNvPr id="146" name="Google Shape;146;p24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When we originally were in the training phase we had used the 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Naive Bayes algorithm </a:t>
            </a:r>
            <a:endParaRPr/>
          </a:p>
          <a:p>
            <a:pPr indent="-325755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Since then we learned that the data should be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          implemented with an unsupervised learning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          algorithm(image on the right)</a:t>
            </a:r>
            <a:endParaRPr/>
          </a:p>
          <a:p>
            <a:pPr indent="-325755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Due to our data set being binary both tests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lead to overfitting which is visible from the 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error%’s being 0 or near 0%</a:t>
            </a:r>
            <a:endParaRPr/>
          </a:p>
        </p:txBody>
      </p:sp>
      <p:pic>
        <p:nvPicPr>
          <p:cNvPr id="147" name="Google Shape;14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57575" y="2143125"/>
            <a:ext cx="3527275" cy="3000375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4"/>
          <p:cNvSpPr txBox="1"/>
          <p:nvPr/>
        </p:nvSpPr>
        <p:spPr>
          <a:xfrm>
            <a:off x="6807994" y="1746830"/>
            <a:ext cx="73152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Figure 8</a:t>
            </a:r>
            <a:endParaRPr>
              <a:solidFill>
                <a:schemeClr val="accent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Mapreduce Processing Technique </a:t>
            </a:r>
            <a:endParaRPr/>
          </a:p>
        </p:txBody>
      </p:sp>
      <p:sp>
        <p:nvSpPr>
          <p:cNvPr id="154" name="Google Shape;154;p25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Analyze data for each population would cause a dataset to be too large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Need to implement HDFS to be used for synthesis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By using HDFS, the infrastructure is scaled up by adding more racks or clusters to the system</a:t>
            </a:r>
            <a:endParaRPr sz="18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6"/>
          <p:cNvSpPr txBox="1"/>
          <p:nvPr>
            <p:ph type="title"/>
          </p:nvPr>
        </p:nvSpPr>
        <p:spPr>
          <a:xfrm>
            <a:off x="460938" y="598138"/>
            <a:ext cx="8222100" cy="90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</a:rPr>
              <a:t>Mapreduce Job Model</a:t>
            </a:r>
            <a:endParaRPr>
              <a:solidFill>
                <a:schemeClr val="accent6"/>
              </a:solidFill>
            </a:endParaRPr>
          </a:p>
        </p:txBody>
      </p:sp>
      <p:pic>
        <p:nvPicPr>
          <p:cNvPr id="160" name="Google Shape;160;p26"/>
          <p:cNvPicPr preferRelativeResize="0"/>
          <p:nvPr/>
        </p:nvPicPr>
        <p:blipFill rotWithShape="1">
          <a:blip r:embed="rId3">
            <a:alphaModFix/>
          </a:blip>
          <a:srcRect b="52030" l="7333" r="9423" t="28623"/>
          <a:stretch/>
        </p:blipFill>
        <p:spPr>
          <a:xfrm>
            <a:off x="840956" y="1677468"/>
            <a:ext cx="7462075" cy="17885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7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 Phase</a:t>
            </a:r>
            <a:endParaRPr/>
          </a:p>
        </p:txBody>
      </p:sp>
      <p:sp>
        <p:nvSpPr>
          <p:cNvPr id="166" name="Google Shape;166;p27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Input dataset is processed and generates a key-value pair which is then sent to the reducer for manipulation.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mapper maps through the rows and sends the cell contents of the 1 or 0 as the key and assigns an intwritable initialized to 1 to the reducer method.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Since we are sending the key with the cell contents and the initial count of 1 for the key the mapper is of type &lt;Object, Text, Text, IntWritable&gt;</a:t>
            </a:r>
            <a:endParaRPr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8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Reduce Phase </a:t>
            </a:r>
            <a:endParaRPr/>
          </a:p>
        </p:txBody>
      </p:sp>
      <p:sp>
        <p:nvSpPr>
          <p:cNvPr id="172" name="Google Shape;172;p28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The reducer </a:t>
            </a:r>
            <a:r>
              <a:rPr lang="en"/>
              <a:t>receives</a:t>
            </a:r>
            <a:r>
              <a:rPr lang="en"/>
              <a:t> the key value pair from mapper and from their calculates the frequency of the yes and nos from the columns.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With these frequencies we aggregate those values and calculate the probability of each symptom as such : 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4327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The reducer outputs the key of the symptom and a DoubleWritable of the calculated value. </a:t>
            </a:r>
            <a:endParaRPr/>
          </a:p>
        </p:txBody>
      </p:sp>
      <p:pic>
        <p:nvPicPr>
          <p:cNvPr id="173" name="Google Shape;17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4625" y="2378875"/>
            <a:ext cx="2477475" cy="1420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9"/>
          <p:cNvSpPr txBox="1"/>
          <p:nvPr>
            <p:ph type="title"/>
          </p:nvPr>
        </p:nvSpPr>
        <p:spPr>
          <a:xfrm>
            <a:off x="387900" y="24017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Functionalities </a:t>
            </a:r>
            <a:r>
              <a:rPr lang="en"/>
              <a:t>of each Program</a:t>
            </a:r>
            <a:endParaRPr/>
          </a:p>
        </p:txBody>
      </p:sp>
      <p:sp>
        <p:nvSpPr>
          <p:cNvPr id="179" name="Google Shape;179;p29"/>
          <p:cNvSpPr txBox="1"/>
          <p:nvPr/>
        </p:nvSpPr>
        <p:spPr>
          <a:xfrm>
            <a:off x="387900" y="1521600"/>
            <a:ext cx="83682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</a:rPr>
              <a:t>MapperNB.</a:t>
            </a:r>
            <a:r>
              <a:rPr lang="en">
                <a:solidFill>
                  <a:srgbClr val="F3F3F3"/>
                </a:solidFill>
              </a:rPr>
              <a:t>java: Filters the header and writes to mapper output.</a:t>
            </a:r>
            <a:endParaRPr>
              <a:solidFill>
                <a:srgbClr val="F3F3F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3F3F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</a:rPr>
              <a:t>ReducerNB.java: Aggregate values for each disease and outputs positive cases.</a:t>
            </a:r>
            <a:endParaRPr>
              <a:solidFill>
                <a:srgbClr val="F3F3F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3F3F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</a:rPr>
              <a:t>SortMapper.java: Receive output from previous Mapper-Reducer phase and shuffle (x, y1) and (x, y2) pair into (x, (y1, y2)) form.</a:t>
            </a:r>
            <a:endParaRPr>
              <a:solidFill>
                <a:srgbClr val="F3F3F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3F3F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</a:rPr>
              <a:t>SortComparator.java: Sorts and reduces the output in descending order.</a:t>
            </a:r>
            <a:endParaRPr>
              <a:solidFill>
                <a:srgbClr val="F3F3F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3F3F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</a:rPr>
              <a:t>SortReducer.java: Swap (x, y) pair into (disease, count) format and produce output.</a:t>
            </a:r>
            <a:endParaRPr>
              <a:solidFill>
                <a:srgbClr val="F3F3F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3F3F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</a:rPr>
              <a:t>DriverNB.java: Main driver program for the MapReducer job.</a:t>
            </a:r>
            <a:endParaRPr>
              <a:solidFill>
                <a:srgbClr val="F3F3F3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0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Expected Results</a:t>
            </a:r>
            <a:endParaRPr/>
          </a:p>
        </p:txBody>
      </p:sp>
      <p:sp>
        <p:nvSpPr>
          <p:cNvPr id="185" name="Google Shape;185;p30"/>
          <p:cNvSpPr txBox="1"/>
          <p:nvPr>
            <p:ph idx="1" type="body"/>
          </p:nvPr>
        </p:nvSpPr>
        <p:spPr>
          <a:xfrm>
            <a:off x="1575038" y="1525500"/>
            <a:ext cx="6961800" cy="361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This proposed research has the ability to segregate out patients with symptoms that include Dry Cough, Runny Nose and Nasal Congestion as a higher risk of severe illness and </a:t>
            </a:r>
            <a:r>
              <a:rPr lang="en"/>
              <a:t>potentially</a:t>
            </a:r>
            <a:r>
              <a:rPr lang="en"/>
              <a:t> COVID-19.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1"/>
          <p:cNvSpPr txBox="1"/>
          <p:nvPr>
            <p:ph type="title"/>
          </p:nvPr>
        </p:nvSpPr>
        <p:spPr>
          <a:xfrm>
            <a:off x="460950" y="169513"/>
            <a:ext cx="8222100" cy="90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Expected Results Tables</a:t>
            </a:r>
            <a:endParaRPr/>
          </a:p>
        </p:txBody>
      </p:sp>
      <p:pic>
        <p:nvPicPr>
          <p:cNvPr id="191" name="Google Shape;191;p31"/>
          <p:cNvPicPr preferRelativeResize="0"/>
          <p:nvPr/>
        </p:nvPicPr>
        <p:blipFill rotWithShape="1">
          <a:blip r:embed="rId3">
            <a:alphaModFix/>
          </a:blip>
          <a:srcRect b="19212" l="0" r="-7123" t="54629"/>
          <a:stretch/>
        </p:blipFill>
        <p:spPr>
          <a:xfrm>
            <a:off x="1300131" y="1226351"/>
            <a:ext cx="3045651" cy="1345402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31"/>
          <p:cNvSpPr txBox="1"/>
          <p:nvPr/>
        </p:nvSpPr>
        <p:spPr>
          <a:xfrm>
            <a:off x="1550163" y="2721074"/>
            <a:ext cx="73152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Figure 9: Results of Dry Cough</a:t>
            </a:r>
            <a:endParaRPr>
              <a:solidFill>
                <a:schemeClr val="accent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93" name="Google Shape;193;p31"/>
          <p:cNvPicPr preferRelativeResize="0"/>
          <p:nvPr/>
        </p:nvPicPr>
        <p:blipFill rotWithShape="1">
          <a:blip r:embed="rId4">
            <a:alphaModFix/>
          </a:blip>
          <a:srcRect b="18054" l="0" r="0" t="53472"/>
          <a:stretch/>
        </p:blipFill>
        <p:spPr>
          <a:xfrm>
            <a:off x="6067400" y="1166812"/>
            <a:ext cx="2376550" cy="1464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31"/>
          <p:cNvPicPr preferRelativeResize="0"/>
          <p:nvPr/>
        </p:nvPicPr>
        <p:blipFill rotWithShape="1">
          <a:blip r:embed="rId5">
            <a:alphaModFix/>
          </a:blip>
          <a:srcRect b="19910" l="0" r="-16631" t="53933"/>
          <a:stretch/>
        </p:blipFill>
        <p:spPr>
          <a:xfrm>
            <a:off x="5869775" y="3416025"/>
            <a:ext cx="2771800" cy="13454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31"/>
          <p:cNvPicPr preferRelativeResize="0"/>
          <p:nvPr/>
        </p:nvPicPr>
        <p:blipFill rotWithShape="1">
          <a:blip r:embed="rId6">
            <a:alphaModFix/>
          </a:blip>
          <a:srcRect b="20140" l="0" r="0" t="53702"/>
          <a:stretch/>
        </p:blipFill>
        <p:spPr>
          <a:xfrm>
            <a:off x="1634675" y="3266700"/>
            <a:ext cx="2376550" cy="1345402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31"/>
          <p:cNvSpPr txBox="1"/>
          <p:nvPr/>
        </p:nvSpPr>
        <p:spPr>
          <a:xfrm>
            <a:off x="1300113" y="4761430"/>
            <a:ext cx="73152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Figure 11: Results of Non-</a:t>
            </a:r>
            <a:r>
              <a:rPr lang="en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symptomatic </a:t>
            </a:r>
            <a:endParaRPr>
              <a:solidFill>
                <a:schemeClr val="accent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7" name="Google Shape;197;p31"/>
          <p:cNvSpPr txBox="1"/>
          <p:nvPr/>
        </p:nvSpPr>
        <p:spPr>
          <a:xfrm>
            <a:off x="5869763" y="2721074"/>
            <a:ext cx="73152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Figure 10: Results of Runny Nose</a:t>
            </a:r>
            <a:endParaRPr>
              <a:solidFill>
                <a:schemeClr val="accent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8" name="Google Shape;198;p31"/>
          <p:cNvSpPr txBox="1"/>
          <p:nvPr/>
        </p:nvSpPr>
        <p:spPr>
          <a:xfrm>
            <a:off x="5760263" y="4761424"/>
            <a:ext cx="73152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Figure 12:Results of Heavy Breathing </a:t>
            </a:r>
            <a:endParaRPr>
              <a:solidFill>
                <a:schemeClr val="accent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/>
          <p:nvPr>
            <p:ph type="ctrTitle"/>
          </p:nvPr>
        </p:nvSpPr>
        <p:spPr>
          <a:xfrm>
            <a:off x="1634975" y="725175"/>
            <a:ext cx="5783400" cy="76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73" name="Google Shape;73;p14"/>
          <p:cNvSpPr txBox="1"/>
          <p:nvPr>
            <p:ph idx="4294967295" type="body"/>
          </p:nvPr>
        </p:nvSpPr>
        <p:spPr>
          <a:xfrm>
            <a:off x="1458600" y="1490475"/>
            <a:ext cx="62268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Introduction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Data Pre-Processing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Data Extraction, Data Transformation, Data Cleaning and Training Phase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MapReduce Algorithm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Map Phase, Reduce Phase and Results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Failures, Conclusions, and Improvements  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2"/>
          <p:cNvSpPr txBox="1"/>
          <p:nvPr>
            <p:ph type="title"/>
          </p:nvPr>
        </p:nvSpPr>
        <p:spPr>
          <a:xfrm>
            <a:off x="460950" y="252848"/>
            <a:ext cx="8222100" cy="1218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Expected Results Table Continued </a:t>
            </a:r>
            <a:endParaRPr/>
          </a:p>
        </p:txBody>
      </p:sp>
      <p:pic>
        <p:nvPicPr>
          <p:cNvPr id="204" name="Google Shape;204;p32"/>
          <p:cNvPicPr preferRelativeResize="0"/>
          <p:nvPr/>
        </p:nvPicPr>
        <p:blipFill rotWithShape="1">
          <a:blip r:embed="rId3">
            <a:alphaModFix/>
          </a:blip>
          <a:srcRect b="24077" l="0" r="5267" t="49765"/>
          <a:stretch/>
        </p:blipFill>
        <p:spPr>
          <a:xfrm>
            <a:off x="677869" y="1470908"/>
            <a:ext cx="2251462" cy="1345402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32"/>
          <p:cNvSpPr txBox="1"/>
          <p:nvPr/>
        </p:nvSpPr>
        <p:spPr>
          <a:xfrm>
            <a:off x="677881" y="2816299"/>
            <a:ext cx="73152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Figure 13: Results of </a:t>
            </a:r>
            <a:r>
              <a:rPr lang="en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Diarrhea</a:t>
            </a:r>
            <a:r>
              <a:rPr lang="en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>
              <a:solidFill>
                <a:schemeClr val="accent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06" name="Google Shape;206;p32"/>
          <p:cNvPicPr preferRelativeResize="0"/>
          <p:nvPr/>
        </p:nvPicPr>
        <p:blipFill rotWithShape="1">
          <a:blip r:embed="rId4">
            <a:alphaModFix/>
          </a:blip>
          <a:srcRect b="17823" l="0" r="-16631" t="56018"/>
          <a:stretch/>
        </p:blipFill>
        <p:spPr>
          <a:xfrm>
            <a:off x="5221275" y="1470899"/>
            <a:ext cx="2771800" cy="1345402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32"/>
          <p:cNvSpPr txBox="1"/>
          <p:nvPr/>
        </p:nvSpPr>
        <p:spPr>
          <a:xfrm>
            <a:off x="5221275" y="2816300"/>
            <a:ext cx="73152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Figure 14: Results of Body Pains</a:t>
            </a:r>
            <a:endParaRPr>
              <a:solidFill>
                <a:schemeClr val="accent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08" name="Google Shape;208;p32"/>
          <p:cNvPicPr preferRelativeResize="0"/>
          <p:nvPr/>
        </p:nvPicPr>
        <p:blipFill rotWithShape="1">
          <a:blip r:embed="rId5">
            <a:alphaModFix/>
          </a:blip>
          <a:srcRect b="21525" l="0" r="0" t="50001"/>
          <a:stretch/>
        </p:blipFill>
        <p:spPr>
          <a:xfrm>
            <a:off x="3147137" y="3212600"/>
            <a:ext cx="2376675" cy="1464476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32"/>
          <p:cNvSpPr txBox="1"/>
          <p:nvPr/>
        </p:nvSpPr>
        <p:spPr>
          <a:xfrm>
            <a:off x="3147125" y="4677075"/>
            <a:ext cx="73152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Figure 15: Results of Nasal Congestion</a:t>
            </a:r>
            <a:endParaRPr>
              <a:solidFill>
                <a:schemeClr val="accent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Failures</a:t>
            </a:r>
            <a:endParaRPr/>
          </a:p>
        </p:txBody>
      </p:sp>
      <p:sp>
        <p:nvSpPr>
          <p:cNvPr id="215" name="Google Shape;215;p33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After cleaning the dataset, we </a:t>
            </a:r>
            <a:r>
              <a:rPr lang="en"/>
              <a:t>initially</a:t>
            </a:r>
            <a:r>
              <a:rPr lang="en"/>
              <a:t> wanted to do Naive’s Bayes algorithm for our program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This ended up not working due to </a:t>
            </a:r>
            <a:r>
              <a:rPr lang="en"/>
              <a:t>our </a:t>
            </a:r>
            <a:r>
              <a:rPr lang="en"/>
              <a:t>data set being binary which showed a 100% </a:t>
            </a:r>
            <a:r>
              <a:rPr lang="en"/>
              <a:t>accuracy</a:t>
            </a:r>
            <a:r>
              <a:rPr lang="en"/>
              <a:t> rate meaning we overfitted our model.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As well as the data set not having a proper label for supervised learning</a:t>
            </a:r>
            <a:endParaRPr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This ended up making our MapReduce </a:t>
            </a:r>
            <a:r>
              <a:rPr lang="en" sz="1700"/>
              <a:t>program</a:t>
            </a:r>
            <a:r>
              <a:rPr lang="en" sz="1700"/>
              <a:t> more difficult to implement as we went along since we realised we had the wrong idea the whole time.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If we were to start over we’d use a more basic data set with either discrete or continuous attributes.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We were very idealistic and wanted to draw conclusions on the COVID-19 pandemic since it is very relevant at this moment.</a:t>
            </a:r>
            <a:endParaRPr sz="17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Conclusions</a:t>
            </a:r>
            <a:endParaRPr/>
          </a:p>
        </p:txBody>
      </p:sp>
      <p:sp>
        <p:nvSpPr>
          <p:cNvPr id="221" name="Google Shape;221;p34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objective of this project was to implement a COVID-19 symptom checker which would produce generate if you might have COVID-19 based on your symptoms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 had trouble with the data set we used, and we should've been trying to implement an unsupervised machine learning algorithm instead of a supervised one.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binary data also made it very confusing to implement our mapreduce program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 (continued): What We Learned and Improvements</a:t>
            </a:r>
            <a:endParaRPr/>
          </a:p>
        </p:txBody>
      </p:sp>
      <p:sp>
        <p:nvSpPr>
          <p:cNvPr id="227" name="Google Shape;227;p35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 learned a lot about python and packages like pandas and NumPy with how they are utilized in data science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 also learned about the Apache Hadoop MapReduce programming model with how its classes and methods work.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 also had a better understanding of the algorithms used and when to apply them towards a problem.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It allowed us to have a better appreciation for Data Science as a whole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 Cited </a:t>
            </a:r>
            <a:endParaRPr/>
          </a:p>
        </p:txBody>
      </p:sp>
      <p:sp>
        <p:nvSpPr>
          <p:cNvPr id="233" name="Google Shape;233;p36"/>
          <p:cNvSpPr txBox="1"/>
          <p:nvPr>
            <p:ph idx="1" type="body"/>
          </p:nvPr>
        </p:nvSpPr>
        <p:spPr>
          <a:xfrm>
            <a:off x="387900" y="125187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-457200" lvl="0" marL="45720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4767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“COVID-19 Symptoms Checker.” </a:t>
            </a:r>
            <a:r>
              <a:rPr i="1" lang="en" sz="4767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Kaggle</a:t>
            </a:r>
            <a:r>
              <a:rPr lang="en" sz="4767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, 21 Mar. 2020, www.kaggle.com/iamhungundji/covid19-symptoms-checker.</a:t>
            </a:r>
            <a:endParaRPr sz="4767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-457200" lvl="0" marL="45720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4767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Harshaggarwal7. “COVID-19 Symptom Analysis.” </a:t>
            </a:r>
            <a:r>
              <a:rPr i="1" lang="en" sz="4767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Kaggle</a:t>
            </a:r>
            <a:r>
              <a:rPr lang="en" sz="4767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, 6 Aug. 2020, www.kaggle.com/harshaggarwal7/covid-19-symptom-analysis.</a:t>
            </a:r>
            <a:endParaRPr sz="4767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-457200" lvl="0" marL="45720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4767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“MapReduce Tutorial.” </a:t>
            </a:r>
            <a:r>
              <a:rPr i="1" lang="en" sz="4767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MapReduce Tutorial</a:t>
            </a:r>
            <a:r>
              <a:rPr lang="en" sz="4767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, 10 Oct. 2020, hadoop.apache.org/docs/r1.2.1/mapred_tutorial.html.</a:t>
            </a:r>
            <a:endParaRPr sz="4767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-457200" lvl="0" marL="45720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4767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“Susceptibility Analysis of Novel Corona Virus Using Hadoop Distributed File System.” </a:t>
            </a:r>
            <a:r>
              <a:rPr i="1" lang="en" sz="4767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PubMed Central (PMC)</a:t>
            </a:r>
            <a:r>
              <a:rPr lang="en" sz="4767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, 2021, www.ncbi.nlm.nih.gov/pmc/articles/PMC7972300/#!po=2.17391.</a:t>
            </a:r>
            <a:endParaRPr sz="4767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-457200" lvl="0" marL="45720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4767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Zoabi, Yazeed. “Machine Learning-Based Prediction of COVID-19 Diagnosis Based on Symptoms.” </a:t>
            </a:r>
            <a:r>
              <a:rPr i="1" lang="en" sz="4767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Npj Digital Medicine</a:t>
            </a:r>
            <a:r>
              <a:rPr lang="en" sz="4767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, 4 Jan. 2021, www.nature.com/articles/s41746-020-00372-6.</a:t>
            </a:r>
            <a:endParaRPr sz="4767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79" name="Google Shape;79;p15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COVID-19 is an infectious disease that has caused a </a:t>
            </a:r>
            <a:r>
              <a:rPr lang="en"/>
              <a:t>pandemic</a:t>
            </a:r>
            <a:r>
              <a:rPr lang="en"/>
              <a:t> and hysteria throughout the world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An individual affected with COVID-19 generally witnesses mild issues but it mostly depends on an individual’s age and if they are affected with past diseases or illnesses such as cancer, diabetes, and heart problems.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object of this identify who is more susceptible to COVID-19 and to take steps to protect them using data science. </a:t>
            </a:r>
            <a:endParaRPr>
              <a:solidFill>
                <a:srgbClr val="00FF00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Extraction/Scraping</a:t>
            </a:r>
            <a:endParaRPr/>
          </a:p>
        </p:txBody>
      </p:sp>
      <p:sp>
        <p:nvSpPr>
          <p:cNvPr id="85" name="Google Shape;85;p16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Extracted a binary data set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</a:t>
            </a:r>
            <a:r>
              <a:rPr lang="en"/>
              <a:t>onsisted of symptoms at the headers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Values filled with 1 for yes they have the symptom or 0 if no they don’t.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 hindsight this data was not ideal since it led to overfitting of our model.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6" name="Google Shape;8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96275" y="3543175"/>
            <a:ext cx="3413500" cy="117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96275" y="3543175"/>
            <a:ext cx="3413500" cy="1173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</a:rPr>
              <a:t>Figure 1: COVID-19 Data Set </a:t>
            </a:r>
            <a:endParaRPr>
              <a:solidFill>
                <a:schemeClr val="accent6"/>
              </a:solidFill>
            </a:endParaRPr>
          </a:p>
        </p:txBody>
      </p:sp>
      <p:sp>
        <p:nvSpPr>
          <p:cNvPr id="93" name="Google Shape;93;p17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4" name="Google Shape;9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68638"/>
            <a:ext cx="9143999" cy="3721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8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COVID-19 Data Set Cont.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00" name="Google Shape;100;p18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data set in figure 1 was the original set we got from kaggle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It is a binary data set consisting of values of either 1 or 0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</a:t>
            </a:r>
            <a:r>
              <a:rPr lang="en"/>
              <a:t>hows information of a patient’s country, age, and gender which are considered the objective features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Also shows subjective features like fever,  tiredness, Dry-cough, etc. 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9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Hypothesis</a:t>
            </a:r>
            <a:endParaRPr/>
          </a:p>
        </p:txBody>
      </p:sp>
      <p:sp>
        <p:nvSpPr>
          <p:cNvPr id="106" name="Google Shape;106;p19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Our original hypothesis after extracting the data set in the previous slide was to use the Naive Bayes algorithm to determine the probability of each covid symptom leading to a positive case of covid. </a:t>
            </a:r>
            <a:r>
              <a:rPr lang="en"/>
              <a:t>Originally we thought that the Severity_none, Severity_mild… etc were labels, leading us to believe that we were looking at a set for a supervised machine learning algorithm.</a:t>
            </a:r>
            <a:endParaRPr/>
          </a:p>
        </p:txBody>
      </p:sp>
      <p:pic>
        <p:nvPicPr>
          <p:cNvPr id="107" name="Google Shape;10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43244" y="3243256"/>
            <a:ext cx="2857500" cy="163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0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COVID-19 Data Set Transforming</a:t>
            </a:r>
            <a:endParaRPr/>
          </a:p>
        </p:txBody>
      </p:sp>
      <p:sp>
        <p:nvSpPr>
          <p:cNvPr id="113" name="Google Shape;113;p20"/>
          <p:cNvSpPr txBox="1"/>
          <p:nvPr>
            <p:ph idx="1" type="body"/>
          </p:nvPr>
        </p:nvSpPr>
        <p:spPr>
          <a:xfrm>
            <a:off x="387900" y="1489825"/>
            <a:ext cx="6660600" cy="361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From our data set our original hypothesis was to implement the Naive Bayes algorithm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The has-covid row was all the Severities besides none grouped since they all had the same amounts of nos and </a:t>
            </a:r>
            <a:r>
              <a:rPr lang="en" sz="1300"/>
              <a:t>yeses. We later learned that this meant that we should've gotten rid of the all the irrelevant attributes we found and implemented an unsupervised machine learning algorithm.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The image on the right is our original attempt at formatting our data set into something</a:t>
            </a:r>
            <a:endParaRPr sz="13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/>
              <a:t>we could use with the Naive bayes supervised learning with Has-Covid as its label.</a:t>
            </a:r>
            <a:endParaRPr sz="1300"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We used python to transform the Figure 1 Data set into the image on the right.</a:t>
            </a:r>
            <a:endParaRPr sz="13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4" name="Google Shape;11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48500" y="1269669"/>
            <a:ext cx="1664600" cy="3351975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20"/>
          <p:cNvSpPr txBox="1"/>
          <p:nvPr/>
        </p:nvSpPr>
        <p:spPr>
          <a:xfrm>
            <a:off x="7453313" y="4747199"/>
            <a:ext cx="73152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Figure 3</a:t>
            </a:r>
            <a:endParaRPr>
              <a:solidFill>
                <a:schemeClr val="accent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Cleaning </a:t>
            </a:r>
            <a:endParaRPr/>
          </a:p>
        </p:txBody>
      </p:sp>
      <p:sp>
        <p:nvSpPr>
          <p:cNvPr id="121" name="Google Shape;121;p21"/>
          <p:cNvSpPr txBox="1"/>
          <p:nvPr>
            <p:ph idx="1" type="body"/>
          </p:nvPr>
        </p:nvSpPr>
        <p:spPr>
          <a:xfrm>
            <a:off x="4012400" y="1489825"/>
            <a:ext cx="4743600" cy="35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-30734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600"/>
              <a:t>This process allows us to fix data entry errors by putting in arbitrary values to </a:t>
            </a:r>
            <a:r>
              <a:rPr lang="en" sz="1600"/>
              <a:t>satisfy</a:t>
            </a:r>
            <a:r>
              <a:rPr lang="en" sz="1600"/>
              <a:t> the form</a:t>
            </a:r>
            <a:endParaRPr sz="1600"/>
          </a:p>
          <a:p>
            <a:pPr indent="-30734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600"/>
              <a:t>We used weka, python, the pandas library, and numpy library in data cleaning</a:t>
            </a:r>
            <a:endParaRPr sz="1600"/>
          </a:p>
          <a:p>
            <a:pPr indent="-30734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600"/>
              <a:t>In our dataset, there </a:t>
            </a:r>
            <a:r>
              <a:rPr lang="en" sz="1600"/>
              <a:t>weren't</a:t>
            </a:r>
            <a:r>
              <a:rPr lang="en" sz="1600"/>
              <a:t> any empty values when that we had to put a NULL value for in order to continue with the </a:t>
            </a:r>
            <a:r>
              <a:rPr lang="en" sz="1600"/>
              <a:t>processing</a:t>
            </a:r>
            <a:r>
              <a:rPr lang="en" sz="1600"/>
              <a:t> and </a:t>
            </a:r>
            <a:r>
              <a:rPr lang="en" sz="1600"/>
              <a:t>summarization</a:t>
            </a:r>
            <a:r>
              <a:rPr lang="en" sz="1600"/>
              <a:t> </a:t>
            </a:r>
            <a:r>
              <a:rPr lang="en" sz="1600"/>
              <a:t>component</a:t>
            </a:r>
            <a:r>
              <a:rPr lang="en" sz="1600"/>
              <a:t> (</a:t>
            </a:r>
            <a:r>
              <a:rPr lang="en" sz="1600"/>
              <a:t>The picture shown was checking the file for null values in python)</a:t>
            </a:r>
            <a:endParaRPr sz="16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2" name="Google Shape;12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1353" y="1434700"/>
            <a:ext cx="2968625" cy="3514526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1"/>
          <p:cNvSpPr txBox="1"/>
          <p:nvPr/>
        </p:nvSpPr>
        <p:spPr>
          <a:xfrm>
            <a:off x="914394" y="1144130"/>
            <a:ext cx="7315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Figure 4: Null Value Amounts</a:t>
            </a:r>
            <a:endParaRPr>
              <a:solidFill>
                <a:schemeClr val="accent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arina">
  <a:themeElements>
    <a:clrScheme name="Marina">
      <a:dk1>
        <a:srgbClr val="FFFFFF"/>
      </a:dk1>
      <a:lt1>
        <a:srgbClr val="00517C"/>
      </a:lt1>
      <a:dk2>
        <a:srgbClr val="004065"/>
      </a:dk2>
      <a:lt2>
        <a:srgbClr val="CFD8DC"/>
      </a:lt2>
      <a:accent1>
        <a:srgbClr val="0277BD"/>
      </a:accent1>
      <a:accent2>
        <a:srgbClr val="558B2F"/>
      </a:accent2>
      <a:accent3>
        <a:srgbClr val="009688"/>
      </a:accent3>
      <a:accent4>
        <a:srgbClr val="039BE5"/>
      </a:accent4>
      <a:accent5>
        <a:srgbClr val="8BC34A"/>
      </a:accent5>
      <a:accent6>
        <a:srgbClr val="FFEB38"/>
      </a:accent6>
      <a:hlink>
        <a:srgbClr val="8BC34A"/>
      </a:hlink>
      <a:folHlink>
        <a:srgbClr val="8BC3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